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73" r:id="rId8"/>
    <p:sldId id="264" r:id="rId9"/>
    <p:sldId id="274" r:id="rId10"/>
    <p:sldId id="260" r:id="rId11"/>
    <p:sldId id="266" r:id="rId12"/>
    <p:sldId id="275" r:id="rId13"/>
    <p:sldId id="267" r:id="rId14"/>
    <p:sldId id="276" r:id="rId15"/>
    <p:sldId id="263" r:id="rId16"/>
    <p:sldId id="265" r:id="rId17"/>
    <p:sldId id="277" r:id="rId18"/>
    <p:sldId id="270" r:id="rId19"/>
    <p:sldId id="278" r:id="rId20"/>
    <p:sldId id="268" r:id="rId21"/>
    <p:sldId id="279" r:id="rId22"/>
  </p:sldIdLst>
  <p:sldSz cx="18288000" cy="10287000"/>
  <p:notesSz cx="6858000" cy="9144000"/>
  <p:embeddedFontLst>
    <p:embeddedFont>
      <p:font typeface="Anton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Questrial" panose="020B0604020202020204" charset="0"/>
      <p:regular r:id="rId28"/>
    </p:embeddedFont>
    <p:embeddedFont>
      <p:font typeface="TT Chocolates Bold" panose="020B0604020202020204" charset="0"/>
      <p:regular r:id="rId29"/>
    </p:embeddedFont>
    <p:embeddedFont>
      <p:font typeface="TT Chocolates Bold Italics" panose="020B0604020202020204" charset="0"/>
      <p:regular r:id="rId30"/>
    </p:embeddedFont>
    <p:embeddedFont>
      <p:font typeface="TT Chocolates Ultra-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456" y="1028700"/>
            <a:ext cx="379490" cy="379490"/>
          </a:xfrm>
          <a:custGeom>
            <a:avLst/>
            <a:gdLst/>
            <a:ahLst/>
            <a:cxnLst/>
            <a:rect l="l" t="t" r="r" b="b"/>
            <a:pathLst>
              <a:path w="379490" h="379490">
                <a:moveTo>
                  <a:pt x="0" y="0"/>
                </a:moveTo>
                <a:lnTo>
                  <a:pt x="379491" y="0"/>
                </a:lnTo>
                <a:lnTo>
                  <a:pt x="379491" y="379490"/>
                </a:lnTo>
                <a:lnTo>
                  <a:pt x="0" y="37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7787" y="-1775450"/>
            <a:ext cx="9075579" cy="12365054"/>
          </a:xfrm>
          <a:custGeom>
            <a:avLst/>
            <a:gdLst/>
            <a:ahLst/>
            <a:cxnLst/>
            <a:rect l="l" t="t" r="r" b="b"/>
            <a:pathLst>
              <a:path w="9075579" h="12365054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269435"/>
            <a:ext cx="10102369" cy="228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76"/>
              </a:lnSpc>
            </a:pPr>
            <a:r>
              <a:rPr lang="en-US" sz="12800" spc="202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Stroke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696935"/>
            <a:ext cx="3219286" cy="561365"/>
            <a:chOff x="0" y="0"/>
            <a:chExt cx="847878" cy="1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878" cy="147849"/>
            </a:xfrm>
            <a:custGeom>
              <a:avLst/>
              <a:gdLst/>
              <a:ahLst/>
              <a:cxnLst/>
              <a:rect l="l" t="t" r="r" b="b"/>
              <a:pathLst>
                <a:path w="847878" h="147849">
                  <a:moveTo>
                    <a:pt x="0" y="0"/>
                  </a:moveTo>
                  <a:lnTo>
                    <a:pt x="847878" y="0"/>
                  </a:lnTo>
                  <a:lnTo>
                    <a:pt x="847878" y="147849"/>
                  </a:lnTo>
                  <a:lnTo>
                    <a:pt x="0" y="14784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47878" cy="147849"/>
            </a:xfrm>
            <a:prstGeom prst="rect">
              <a:avLst/>
            </a:prstGeom>
          </p:spPr>
          <p:txBody>
            <a:bodyPr lIns="165100" tIns="165100" rIns="165100" bIns="165100" rtlCol="0" anchor="ctr"/>
            <a:lstStyle/>
            <a:p>
              <a:pPr algn="ctr">
                <a:lnSpc>
                  <a:spcPts val="1887"/>
                </a:lnSpc>
              </a:pPr>
              <a:r>
                <a:rPr lang="en-US" sz="15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Presented by Nam Ha Quang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2763" y="1058855"/>
            <a:ext cx="4789171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Swiss coding academy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386" y="3108716"/>
            <a:ext cx="8972201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1"/>
              </a:lnSpc>
            </a:pPr>
            <a:r>
              <a:rPr lang="en-US" sz="70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Final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06933" y="1066950"/>
            <a:ext cx="2752367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401800" y="22479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Most of elder men have distributed in Diabetes, Overweight, Urban and smoking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131 old stroke patients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076AB-FDE9-4C3D-AF4F-B9B26FC4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5500"/>
            <a:ext cx="12382077" cy="70104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B8786B3-2F90-4CC0-A3C8-3F1DDB59732B}"/>
              </a:ext>
            </a:extLst>
          </p:cNvPr>
          <p:cNvSpPr/>
          <p:nvPr/>
        </p:nvSpPr>
        <p:spPr>
          <a:xfrm>
            <a:off x="13944600" y="7734300"/>
            <a:ext cx="4038600" cy="12954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Hypertension and heart disease may not affect to stroke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49275" y="4305300"/>
            <a:ext cx="6850561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Overweight BMI contains 42.57% of stroke male patents.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in Total number of individuals in the database, Overweight BMI represent nearly 47%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Among all patients, those without hypertension and heart disease have the highest proportion of overweight individuals based on their BMI	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2398" y="2064675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C4145-A687-4696-9507-60794402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25055"/>
            <a:ext cx="11449274" cy="6661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52976" y="5547821"/>
            <a:ext cx="6850561" cy="281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Difference from age, The highest BMI is Obese have the highest in Rural residence. 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Smoking and Diabetes have the highest Obese patients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86 Obese patients have stroke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8989" y="2200241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5BB665-F9AC-4B77-AA19-8D850E99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" y="3625055"/>
            <a:ext cx="11407255" cy="66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93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 contains 41.09% of stroke male patients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Diabetes make up  47.67% in total number in database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A80D9-B708-40BB-A5E1-C20DE8D4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4925" cy="6525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239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Like other categories like old or obese, diabetes have the most distributions in smoke group, glucose and age. 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Only in Residence, Obese patients have same numbers in Rural and Urban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83 stroke patients have Diabetes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BCE81-84F6-404A-A013-25436252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137539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192CD2-2F08-45FD-89C8-CC7C760E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" y="0"/>
            <a:ext cx="1830437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8839200" y="121920"/>
            <a:ext cx="7056825" cy="1219200"/>
            <a:chOff x="0" y="0"/>
            <a:chExt cx="2843047" cy="798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3047" cy="798453"/>
            </a:xfrm>
            <a:custGeom>
              <a:avLst/>
              <a:gdLst/>
              <a:ahLst/>
              <a:cxnLst/>
              <a:rect l="l" t="t" r="r" b="b"/>
              <a:pathLst>
                <a:path w="2843047" h="798453">
                  <a:moveTo>
                    <a:pt x="0" y="0"/>
                  </a:moveTo>
                  <a:lnTo>
                    <a:pt x="2843047" y="0"/>
                  </a:lnTo>
                  <a:lnTo>
                    <a:pt x="2843047" y="798453"/>
                  </a:lnTo>
                  <a:lnTo>
                    <a:pt x="0" y="79845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3047" cy="817503"/>
            </a:xfrm>
            <a:prstGeom prst="rect">
              <a:avLst/>
            </a:prstGeom>
          </p:spPr>
          <p:txBody>
            <a:bodyPr lIns="34560" tIns="34560" rIns="34560" bIns="34560" rtlCol="0" anchor="ctr"/>
            <a:lstStyle/>
            <a:p>
              <a:pPr algn="ctr">
                <a:lnSpc>
                  <a:spcPts val="11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210619"/>
            <a:ext cx="6705600" cy="1012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correlation of database show that more patients have hypertension, heart disease,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grow up day by day will lead to be stroke 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341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Initial database, the p-value of </a:t>
            </a:r>
            <a:r>
              <a:rPr lang="en-US" sz="32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gender male is over than 0.05 =&gt; Need to eliminate.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21B4-FB09-48BF-BDE6-8A311DD5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229922" cy="742949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formula of stroke: 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= -0.0529 + 0.0025*age + 0.0445*hypertension + 0.0559*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heart_disease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+0.0003*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avg_glucose_level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- 0.0290*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- 0.0239*smoking - 0.0272*Rural - 0.0255*Urban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6E6F4-6835-4717-90CA-69B0C4E4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" y="0"/>
            <a:ext cx="9270341" cy="68199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759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327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Imbalance database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E3E58D-FA9A-4F7E-8AD5-885C21E7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5" y="226027"/>
            <a:ext cx="7859222" cy="3238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378915" y="-6271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4793" y="38950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Forecast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7951" y="6318018"/>
            <a:ext cx="5202896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BMI calculation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5FC6F-B8E3-4C7A-AE06-DE4FA032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3" y="2680908"/>
            <a:ext cx="5989213" cy="3591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970BD-7D52-4769-AA37-F4028ADC1FBB}"/>
              </a:ext>
            </a:extLst>
          </p:cNvPr>
          <p:cNvSpPr txBox="1"/>
          <p:nvPr/>
        </p:nvSpPr>
        <p:spPr>
          <a:xfrm>
            <a:off x="822196" y="7353300"/>
            <a:ext cx="6414406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https://tamanhhospital.vn/cong-cu/tinh-bmi-online/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1A35D-5342-4C19-8614-0413D8E5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26" y="2683546"/>
            <a:ext cx="9167824" cy="51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3516" y="4764637"/>
            <a:ext cx="7197591" cy="851477"/>
            <a:chOff x="0" y="0"/>
            <a:chExt cx="1895662" cy="224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01. Introduction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1299" y="1219550"/>
            <a:ext cx="11263606" cy="228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6"/>
              </a:lnSpc>
            </a:pPr>
            <a:r>
              <a:rPr lang="en-US" sz="13361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1390" y="3096912"/>
            <a:ext cx="686342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236">
                <a:solidFill>
                  <a:srgbClr val="231076"/>
                </a:solidFill>
                <a:latin typeface="Questrial"/>
                <a:ea typeface="Questrial"/>
                <a:cs typeface="Questrial"/>
                <a:sym typeface="Questrial"/>
              </a:rPr>
              <a:t>of 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63516" y="5778039"/>
            <a:ext cx="7197591" cy="918162"/>
            <a:chOff x="0" y="0"/>
            <a:chExt cx="1895662" cy="2418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02. Objectives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516" y="6854533"/>
            <a:ext cx="7197591" cy="851476"/>
            <a:chOff x="0" y="0"/>
            <a:chExt cx="1895662" cy="224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03. 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26893" y="4746424"/>
            <a:ext cx="7197591" cy="869690"/>
            <a:chOff x="0" y="0"/>
            <a:chExt cx="1895662" cy="2290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5662" cy="229054"/>
            </a:xfrm>
            <a:custGeom>
              <a:avLst/>
              <a:gdLst/>
              <a:ahLst/>
              <a:cxnLst/>
              <a:rect l="l" t="t" r="r" b="b"/>
              <a:pathLst>
                <a:path w="1895662" h="229054">
                  <a:moveTo>
                    <a:pt x="0" y="0"/>
                  </a:moveTo>
                  <a:lnTo>
                    <a:pt x="1895662" y="0"/>
                  </a:lnTo>
                  <a:lnTo>
                    <a:pt x="1895662" y="229054"/>
                  </a:lnTo>
                  <a:lnTo>
                    <a:pt x="0" y="22905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95662" cy="276679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05. Methodology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6893" y="5778039"/>
            <a:ext cx="7197591" cy="918162"/>
            <a:chOff x="0" y="0"/>
            <a:chExt cx="1895662" cy="2418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06. Objectives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6893" y="6858126"/>
            <a:ext cx="7197591" cy="851477"/>
            <a:chOff x="0" y="0"/>
            <a:chExt cx="1895662" cy="2242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07. Analysis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516" y="7864342"/>
            <a:ext cx="7197591" cy="851476"/>
            <a:chOff x="0" y="0"/>
            <a:chExt cx="1895662" cy="2242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04. Goals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26893" y="7864341"/>
            <a:ext cx="7197591" cy="851477"/>
            <a:chOff x="0" y="0"/>
            <a:chExt cx="1895662" cy="2242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08. Contact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82374" y="3913245"/>
            <a:ext cx="1999974" cy="199996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877" t="-16438" r="-6249" b="-124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0887" y="1318691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Summarize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19931" y="3957423"/>
            <a:ext cx="1999974" cy="19999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154646" y="6011351"/>
            <a:ext cx="5202896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374" y="6857591"/>
            <a:ext cx="4354970" cy="189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Old, Diabetes and Obese are the most proportion of stroke patients</a:t>
            </a:r>
          </a:p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More older, more gain glucose and fat more lead to stroke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00" y="6011351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00" y="6857591"/>
            <a:ext cx="5350052" cy="266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Databe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have the accuracy nearly 93% however the database is not balance =&gt; Apply SMOTE or cost-sensitive learning</a:t>
            </a:r>
          </a:p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Consider adding time-series data (longitudinal health monitoring) for improved accuracy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D0AE0252-0930-4863-BFF7-95C698FD6E3C}"/>
              </a:ext>
            </a:extLst>
          </p:cNvPr>
          <p:cNvGrpSpPr>
            <a:grpSpLocks noChangeAspect="1"/>
          </p:cNvGrpSpPr>
          <p:nvPr/>
        </p:nvGrpSpPr>
        <p:grpSpPr>
          <a:xfrm>
            <a:off x="11972019" y="4011385"/>
            <a:ext cx="1999974" cy="1999966"/>
            <a:chOff x="0" y="0"/>
            <a:chExt cx="6350000" cy="6349975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963116A-C256-4D51-8B30-A42CB809011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49CEAEE4-9408-40ED-9331-8F0B209BB3D1}"/>
              </a:ext>
            </a:extLst>
          </p:cNvPr>
          <p:cNvSpPr txBox="1"/>
          <p:nvPr/>
        </p:nvSpPr>
        <p:spPr>
          <a:xfrm>
            <a:off x="11257488" y="6065313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Application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D89085B-0C24-4082-A42F-EEEC3699628B}"/>
              </a:ext>
            </a:extLst>
          </p:cNvPr>
          <p:cNvSpPr txBox="1"/>
          <p:nvPr/>
        </p:nvSpPr>
        <p:spPr>
          <a:xfrm>
            <a:off x="11851036" y="6911553"/>
            <a:ext cx="4241913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Help doctor can predict somebody can be stroke or not base on age,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glucose_level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heart disease and hypertension.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164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0462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0260" y="2273168"/>
            <a:ext cx="10043297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16919" y="-405084"/>
            <a:ext cx="8983556" cy="11475333"/>
            <a:chOff x="0" y="0"/>
            <a:chExt cx="816575" cy="1043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575" cy="1043069"/>
            </a:xfrm>
            <a:custGeom>
              <a:avLst/>
              <a:gdLst/>
              <a:ahLst/>
              <a:cxnLst/>
              <a:rect l="l" t="t" r="r" b="b"/>
              <a:pathLst>
                <a:path w="816575" h="1043069">
                  <a:moveTo>
                    <a:pt x="0" y="0"/>
                  </a:moveTo>
                  <a:lnTo>
                    <a:pt x="816575" y="0"/>
                  </a:lnTo>
                  <a:lnTo>
                    <a:pt x="816575" y="1043069"/>
                  </a:lnTo>
                  <a:lnTo>
                    <a:pt x="0" y="1043069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575" cy="105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72124">
            <a:off x="11343040" y="744938"/>
            <a:ext cx="4703894" cy="3437461"/>
          </a:xfrm>
          <a:custGeom>
            <a:avLst/>
            <a:gdLst/>
            <a:ahLst/>
            <a:cxnLst/>
            <a:rect l="l" t="t" r="r" b="b"/>
            <a:pathLst>
              <a:path w="4703894" h="3437461">
                <a:moveTo>
                  <a:pt x="0" y="0"/>
                </a:moveTo>
                <a:lnTo>
                  <a:pt x="4703895" y="0"/>
                </a:lnTo>
                <a:lnTo>
                  <a:pt x="4703895" y="3437461"/>
                </a:lnTo>
                <a:lnTo>
                  <a:pt x="0" y="343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0986" y="4466626"/>
            <a:ext cx="9294127" cy="8861842"/>
          </a:xfrm>
          <a:custGeom>
            <a:avLst/>
            <a:gdLst/>
            <a:ahLst/>
            <a:cxnLst/>
            <a:rect l="l" t="t" r="r" b="b"/>
            <a:pathLst>
              <a:path w="9294127" h="8861842">
                <a:moveTo>
                  <a:pt x="0" y="0"/>
                </a:moveTo>
                <a:lnTo>
                  <a:pt x="9294127" y="0"/>
                </a:lnTo>
                <a:lnTo>
                  <a:pt x="9294127" y="8861842"/>
                </a:lnTo>
                <a:lnTo>
                  <a:pt x="0" y="886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0260" y="4152301"/>
            <a:ext cx="8765279" cy="572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Stroke, or cerebrovascular accident, is a major global health problem and one of the leading causes of death and long-term disability. 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Key risk 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factors include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hypertension, heart disease, diabetes, smoking, and obesity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Engaging for audience: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Identify mains factors affect to stroke ratio for male patients and give the way to predict stroke for patients.</a:t>
            </a:r>
          </a:p>
          <a:p>
            <a:pPr>
              <a:lnSpc>
                <a:spcPts val="4480"/>
              </a:lnSpc>
            </a:pPr>
            <a:endParaRPr lang="en-US" sz="3200" b="1" dirty="0">
              <a:solidFill>
                <a:srgbClr val="0E034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31072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1D6BB-A546-4859-8060-FD4FA6B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8"/>
            <a:ext cx="11049000" cy="744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2115800" y="3848100"/>
            <a:ext cx="502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Id: unique identifier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Gender: "Male", "Female" or "Other"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Age: age of the patient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Hypertension: 0 if the patient doesn't have hypertension, 1 if the patient has hypertension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Heart_disease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0 if the patient doesn't have any heart diseases, 1 if the patient has a heart disease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"No" or "Yes"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"children",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Govt_jov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Never_worked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"Private" or "Self-employed"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Residence_type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"Rural" or "Urban"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Avg_glucose_level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average glucose level in blood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body mass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Smoking_status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"formerly smoked", "never smoked", "smokes" or "Unknown"*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Stroke: 1 if the patient had a stroke or 0 if 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C2EAA-34D7-4697-86FF-B2EADC9C6118}"/>
              </a:ext>
            </a:extLst>
          </p:cNvPr>
          <p:cNvSpPr txBox="1"/>
          <p:nvPr/>
        </p:nvSpPr>
        <p:spPr>
          <a:xfrm>
            <a:off x="5257800" y="2352673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https://www.kaggle.com/datasets/fedesoriano/stroke-prediction-dataset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0972800" y="4914900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There are 5110 entries and contains 11 columns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In database, there are some problems need to solve: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Column to eliminate: Id,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have 201 null value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age factor, the min value is 0.08. this is very abnormal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9B12E-EC90-42B7-BE22-E20BB4E7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9"/>
            <a:ext cx="10439400" cy="7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7992" y="6493835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duplicates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2407" y="7324906"/>
            <a:ext cx="85810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no duplicates values in the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8200" y="4683067"/>
            <a:ext cx="85052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value is the value represent for the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values and make the database more accuracy and remain database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Replace null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702D5-B8AA-4036-BA98-CAEB203F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31498" cy="1028700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B93385A2-47F1-457C-BF02-0E590E2DE63F}"/>
              </a:ext>
            </a:extLst>
          </p:cNvPr>
          <p:cNvSpPr txBox="1"/>
          <p:nvPr/>
        </p:nvSpPr>
        <p:spPr>
          <a:xfrm>
            <a:off x="8287992" y="7975667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unnecessary columns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05331FC-E228-423A-9037-F9AFD497DF74}"/>
              </a:ext>
            </a:extLst>
          </p:cNvPr>
          <p:cNvSpPr txBox="1"/>
          <p:nvPr/>
        </p:nvSpPr>
        <p:spPr>
          <a:xfrm>
            <a:off x="8448200" y="9015637"/>
            <a:ext cx="858104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3 columns have been eliminated: id,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work_type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and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ever_married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448200" y="4683067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BMI: 10.3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46.3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BMI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352-359D-427A-BBEE-0E325FA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1498" cy="10287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051FB53D-3988-4DBB-B206-96DB4DC4C4CB}"/>
              </a:ext>
            </a:extLst>
          </p:cNvPr>
          <p:cNvSpPr txBox="1"/>
          <p:nvPr/>
        </p:nvSpPr>
        <p:spPr>
          <a:xfrm>
            <a:off x="8287992" y="6047744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</a:t>
            </a:r>
            <a:r>
              <a:rPr lang="en-US" sz="3700" b="1" dirty="0" err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Avg_glucose_level</a:t>
            </a:r>
            <a:endParaRPr lang="en-US" sz="3700" b="1" dirty="0">
              <a:solidFill>
                <a:srgbClr val="0E034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0F18BF3-3BD6-45AF-8694-CD01EE4B2DA4}"/>
              </a:ext>
            </a:extLst>
          </p:cNvPr>
          <p:cNvSpPr txBox="1"/>
          <p:nvPr/>
        </p:nvSpPr>
        <p:spPr>
          <a:xfrm>
            <a:off x="8476465" y="6981949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Glucose: 21.98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169.36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E42918-DAE0-4A3C-B5DD-549EA74C53A3}"/>
              </a:ext>
            </a:extLst>
          </p:cNvPr>
          <p:cNvSpPr/>
          <p:nvPr/>
        </p:nvSpPr>
        <p:spPr>
          <a:xfrm>
            <a:off x="8534400" y="8276398"/>
            <a:ext cx="9601200" cy="1896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not eliminate the value outside the IQR because the outliers values are the actual values and have the meaning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343813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4794" y="1179624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Group database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7872" y="5102530"/>
            <a:ext cx="3031253" cy="843343"/>
            <a:chOff x="0" y="0"/>
            <a:chExt cx="812800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46718" y="6194530"/>
            <a:ext cx="3031253" cy="843343"/>
            <a:chOff x="0" y="0"/>
            <a:chExt cx="812800" cy="226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BMI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0675" y="5143500"/>
            <a:ext cx="3031253" cy="843343"/>
            <a:chOff x="0" y="0"/>
            <a:chExt cx="812800" cy="2261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Glucose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1056" y="6194530"/>
            <a:ext cx="3031253" cy="843343"/>
            <a:chOff x="0" y="0"/>
            <a:chExt cx="812800" cy="2261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Smoke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28206" y="4853873"/>
            <a:ext cx="3031253" cy="1146689"/>
            <a:chOff x="0" y="0"/>
            <a:chExt cx="812800" cy="2261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Heart disease</a:t>
              </a:r>
            </a:p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Hypertension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6618" y="3704346"/>
            <a:ext cx="347010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1976" y="3734971"/>
            <a:ext cx="341149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Glucose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2001" y="3748690"/>
            <a:ext cx="4914582" cy="3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Hypertension and heart disease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98441" y="7253985"/>
            <a:ext cx="351618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BMI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42779" y="7253985"/>
            <a:ext cx="4278244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Smoking group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872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Young: 0 – 16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Teenagers: 17 – 24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Adult: 25 – 64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Old: 64+ years old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4621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70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70 – 100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100 – 126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126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1370" y="4120499"/>
            <a:ext cx="3095844" cy="6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1: Having heart disease and hypertension</a:t>
            </a:r>
          </a:p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0: Doesn’t have.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6718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18.5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18.5 – 21.9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21.9 – 29.9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29.9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3467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Smoking: Smoked and formerly smoked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 err="1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: Never smoking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Unknown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782800" y="36195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is highest group have stroke male patent 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usually appear in adult and old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make up 64.85% In stroke patents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BEF14-66CE-41D2-8524-40DB0A22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6900"/>
            <a:ext cx="13941993" cy="7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995</Words>
  <Application>Microsoft Office PowerPoint</Application>
  <PresentationFormat>Custom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TT Chocolates Bold</vt:lpstr>
      <vt:lpstr>TT Chocolates Ultra-Bold</vt:lpstr>
      <vt:lpstr>Calibri</vt:lpstr>
      <vt:lpstr>Arial</vt:lpstr>
      <vt:lpstr>Questrial</vt:lpstr>
      <vt:lpstr>TT Chocolates Bold Italics</vt:lpstr>
      <vt:lpstr>Anton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Professional Science Project Presentation</dc:title>
  <cp:lastModifiedBy>Admin</cp:lastModifiedBy>
  <cp:revision>36</cp:revision>
  <dcterms:created xsi:type="dcterms:W3CDTF">2006-08-16T00:00:00Z</dcterms:created>
  <dcterms:modified xsi:type="dcterms:W3CDTF">2025-10-08T13:19:45Z</dcterms:modified>
  <dc:identifier>DAG0jJC618c</dc:identifier>
</cp:coreProperties>
</file>